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6"/>
  </p:notesMasterIdLst>
  <p:sldIdLst>
    <p:sldId id="256" r:id="rId2"/>
    <p:sldId id="257" r:id="rId3"/>
    <p:sldId id="258" r:id="rId4"/>
    <p:sldId id="259" r:id="rId5"/>
    <p:sldId id="260" r:id="rId6"/>
    <p:sldId id="263" r:id="rId7"/>
    <p:sldId id="262" r:id="rId8"/>
    <p:sldId id="261" r:id="rId9"/>
    <p:sldId id="265" r:id="rId10"/>
    <p:sldId id="267" r:id="rId11"/>
    <p:sldId id="268" r:id="rId12"/>
    <p:sldId id="266" r:id="rId13"/>
    <p:sldId id="269"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4660"/>
  </p:normalViewPr>
  <p:slideViewPr>
    <p:cSldViewPr snapToGrid="0">
      <p:cViewPr varScale="1">
        <p:scale>
          <a:sx n="48" d="100"/>
          <a:sy n="48" d="100"/>
        </p:scale>
        <p:origin x="7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0BD4FB-EB8B-45BC-AD2A-A9098E413F4C}" type="datetimeFigureOut">
              <a:rPr lang="en-US" smtClean="0"/>
              <a:t>7/22/2024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A6865F-B39C-4992-8717-0708A807289C}" type="slidenum">
              <a:rPr lang="en-US" smtClean="0"/>
              <a:t>‹#›</a:t>
            </a:fld>
            <a:endParaRPr lang="en-US"/>
          </a:p>
        </p:txBody>
      </p:sp>
    </p:spTree>
    <p:extLst>
      <p:ext uri="{BB962C8B-B14F-4D97-AF65-F5344CB8AC3E}">
        <p14:creationId xmlns:p14="http://schemas.microsoft.com/office/powerpoint/2010/main" val="3732266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A6865F-B39C-4992-8717-0708A807289C}" type="slidenum">
              <a:rPr lang="en-US" smtClean="0"/>
              <a:t>1</a:t>
            </a:fld>
            <a:endParaRPr lang="en-US"/>
          </a:p>
        </p:txBody>
      </p:sp>
    </p:spTree>
    <p:extLst>
      <p:ext uri="{BB962C8B-B14F-4D97-AF65-F5344CB8AC3E}">
        <p14:creationId xmlns:p14="http://schemas.microsoft.com/office/powerpoint/2010/main" val="253810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A6865F-B39C-4992-8717-0708A807289C}" type="slidenum">
              <a:rPr lang="en-US" smtClean="0"/>
              <a:t>3</a:t>
            </a:fld>
            <a:endParaRPr lang="en-US"/>
          </a:p>
        </p:txBody>
      </p:sp>
    </p:spTree>
    <p:extLst>
      <p:ext uri="{BB962C8B-B14F-4D97-AF65-F5344CB8AC3E}">
        <p14:creationId xmlns:p14="http://schemas.microsoft.com/office/powerpoint/2010/main" val="2648608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119669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404104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3365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1718857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5643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3709024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31740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406440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539701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22986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309939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025329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92625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98605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50271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212F01-F2DE-476D-8C9C-CF5EF202693E}" type="datetimeFigureOut">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9CF9E-A479-4AE3-9296-5372475139F9}" type="slidenum">
              <a:rPr lang="en-US" smtClean="0"/>
              <a:t>‹#›</a:t>
            </a:fld>
            <a:endParaRPr lang="en-US" dirty="0"/>
          </a:p>
        </p:txBody>
      </p:sp>
    </p:spTree>
    <p:extLst>
      <p:ext uri="{BB962C8B-B14F-4D97-AF65-F5344CB8AC3E}">
        <p14:creationId xmlns:p14="http://schemas.microsoft.com/office/powerpoint/2010/main" val="27938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212F01-F2DE-476D-8C9C-CF5EF202693E}" type="datetimeFigureOut">
              <a:rPr lang="en-US" smtClean="0"/>
              <a:t>7/22/2024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09CF9E-A479-4AE3-9296-5372475139F9}" type="slidenum">
              <a:rPr lang="en-US" smtClean="0"/>
              <a:t>‹#›</a:t>
            </a:fld>
            <a:endParaRPr lang="en-US" dirty="0"/>
          </a:p>
        </p:txBody>
      </p:sp>
    </p:spTree>
    <p:extLst>
      <p:ext uri="{BB962C8B-B14F-4D97-AF65-F5344CB8AC3E}">
        <p14:creationId xmlns:p14="http://schemas.microsoft.com/office/powerpoint/2010/main" val="89534675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00D01-31E5-8C59-F693-4E64E4858BAE}"/>
              </a:ext>
            </a:extLst>
          </p:cNvPr>
          <p:cNvSpPr>
            <a:spLocks noGrp="1"/>
          </p:cNvSpPr>
          <p:nvPr>
            <p:ph type="ctrTitle"/>
          </p:nvPr>
        </p:nvSpPr>
        <p:spPr>
          <a:xfrm>
            <a:off x="946628" y="2129231"/>
            <a:ext cx="8295694" cy="1607027"/>
          </a:xfrm>
        </p:spPr>
        <p:txBody>
          <a:bodyPr/>
          <a:lstStyle/>
          <a:p>
            <a:r>
              <a:rPr lang="en-US" b="1" dirty="0"/>
              <a:t>Stone Creek Bocce Club </a:t>
            </a:r>
            <a:br>
              <a:rPr lang="en-US" b="1" dirty="0"/>
            </a:br>
            <a:r>
              <a:rPr lang="en-US" b="1" dirty="0"/>
              <a:t>Team Captain Meeting </a:t>
            </a:r>
          </a:p>
        </p:txBody>
      </p:sp>
    </p:spTree>
    <p:extLst>
      <p:ext uri="{BB962C8B-B14F-4D97-AF65-F5344CB8AC3E}">
        <p14:creationId xmlns:p14="http://schemas.microsoft.com/office/powerpoint/2010/main" val="1353007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B-D1D6-3E4C-791A-D9F183770EAB}"/>
              </a:ext>
            </a:extLst>
          </p:cNvPr>
          <p:cNvSpPr>
            <a:spLocks noGrp="1"/>
          </p:cNvSpPr>
          <p:nvPr>
            <p:ph type="title"/>
          </p:nvPr>
        </p:nvSpPr>
        <p:spPr>
          <a:xfrm>
            <a:off x="532955" y="176463"/>
            <a:ext cx="8596668" cy="1174595"/>
          </a:xfrm>
        </p:spPr>
        <p:txBody>
          <a:bodyPr>
            <a:noAutofit/>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729385-C282-88F6-FBB1-2CBD2C3E85F7}"/>
              </a:ext>
            </a:extLst>
          </p:cNvPr>
          <p:cNvSpPr>
            <a:spLocks noGrp="1"/>
          </p:cNvSpPr>
          <p:nvPr>
            <p:ph idx="1"/>
          </p:nvPr>
        </p:nvSpPr>
        <p:spPr>
          <a:xfrm>
            <a:off x="372737" y="1691755"/>
            <a:ext cx="9600397" cy="4989782"/>
          </a:xfrm>
        </p:spPr>
        <p:txBody>
          <a:bodyPr>
            <a:noAutofit/>
          </a:bodyPr>
          <a:lstStyle/>
          <a:p>
            <a:r>
              <a:rPr lang="en-US" sz="1600" dirty="0">
                <a:solidFill>
                  <a:schemeClr val="bg1">
                    <a:lumMod val="85000"/>
                  </a:schemeClr>
                </a:solidFill>
              </a:rPr>
              <a:t>A minimum of four players are required to compete in league play - two of which must be listed as Regular Players on the team roster.</a:t>
            </a:r>
          </a:p>
          <a:p>
            <a:r>
              <a:rPr lang="en-US" sz="1600" dirty="0">
                <a:solidFill>
                  <a:schemeClr val="bg1">
                    <a:lumMod val="85000"/>
                  </a:schemeClr>
                </a:solidFill>
              </a:rPr>
              <a:t>If your team only has five players for a match and one of these players is a Regular Player Substitute, the substitute can only play two games</a:t>
            </a:r>
          </a:p>
          <a:p>
            <a:r>
              <a:rPr lang="en-US" sz="1600" dirty="0"/>
              <a:t>Ensure only the Referee and Team Captains (or the Captain’s Designee) are on the court during measurement (total of three persons), and when returning the rolled balls to begin the next frame.</a:t>
            </a:r>
          </a:p>
          <a:p>
            <a:pPr lvl="1"/>
            <a:r>
              <a:rPr lang="en-US" dirty="0"/>
              <a:t>No One should be moving or clearing the Bocce balls until the referee has awarded points and/or completed a measurement …. Even if you think the ball is out of play …. It should not be cleared until the referee signals it is okay.</a:t>
            </a:r>
          </a:p>
          <a:p>
            <a:endParaRPr lang="en-US" sz="1400" dirty="0"/>
          </a:p>
        </p:txBody>
      </p:sp>
    </p:spTree>
    <p:extLst>
      <p:ext uri="{BB962C8B-B14F-4D97-AF65-F5344CB8AC3E}">
        <p14:creationId xmlns:p14="http://schemas.microsoft.com/office/powerpoint/2010/main" val="8515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B-D1D6-3E4C-791A-D9F183770EAB}"/>
              </a:ext>
            </a:extLst>
          </p:cNvPr>
          <p:cNvSpPr>
            <a:spLocks noGrp="1"/>
          </p:cNvSpPr>
          <p:nvPr>
            <p:ph type="title"/>
          </p:nvPr>
        </p:nvSpPr>
        <p:spPr>
          <a:xfrm>
            <a:off x="532955" y="176463"/>
            <a:ext cx="8596668" cy="1174595"/>
          </a:xfrm>
        </p:spPr>
        <p:txBody>
          <a:bodyPr>
            <a:noAutofit/>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729385-C282-88F6-FBB1-2CBD2C3E85F7}"/>
              </a:ext>
            </a:extLst>
          </p:cNvPr>
          <p:cNvSpPr>
            <a:spLocks noGrp="1"/>
          </p:cNvSpPr>
          <p:nvPr>
            <p:ph idx="1"/>
          </p:nvPr>
        </p:nvSpPr>
        <p:spPr>
          <a:xfrm>
            <a:off x="372737" y="1691755"/>
            <a:ext cx="9600397" cy="4989782"/>
          </a:xfrm>
        </p:spPr>
        <p:txBody>
          <a:bodyPr>
            <a:noAutofit/>
          </a:bodyPr>
          <a:lstStyle/>
          <a:p>
            <a:r>
              <a:rPr lang="en-US" sz="1600" dirty="0">
                <a:solidFill>
                  <a:schemeClr val="bg1">
                    <a:lumMod val="85000"/>
                  </a:schemeClr>
                </a:solidFill>
              </a:rPr>
              <a:t>A minimum of four players are required to compete in league play - two of which must be listed as Regular Players on the team roster.</a:t>
            </a:r>
          </a:p>
          <a:p>
            <a:r>
              <a:rPr lang="en-US" sz="1600" dirty="0">
                <a:solidFill>
                  <a:schemeClr val="bg1">
                    <a:lumMod val="85000"/>
                  </a:schemeClr>
                </a:solidFill>
              </a:rPr>
              <a:t>If your team only has five players for a match and one of these players is a Regular Player Substitute, the substitute can only play two games</a:t>
            </a:r>
          </a:p>
          <a:p>
            <a:r>
              <a:rPr lang="en-US" sz="1600" dirty="0">
                <a:solidFill>
                  <a:schemeClr val="bg1">
                    <a:lumMod val="85000"/>
                  </a:schemeClr>
                </a:solidFill>
              </a:rPr>
              <a:t>Ensure only the Referee and Team Captains (or the Captain’s Designee) are on the court during measurement (total of three persons), and when returning the rolled balls to begin the next frame.</a:t>
            </a:r>
          </a:p>
          <a:p>
            <a:pPr lvl="1"/>
            <a:r>
              <a:rPr lang="en-US" dirty="0">
                <a:solidFill>
                  <a:schemeClr val="bg1">
                    <a:lumMod val="85000"/>
                  </a:schemeClr>
                </a:solidFill>
              </a:rPr>
              <a:t>No One should be moving or clearing the Bocce balls until the referee has awarded points and/or completed a measurement …. Even if you think the ball is out of play …. It should not be cleared until the referee signals it is okay.</a:t>
            </a:r>
          </a:p>
          <a:p>
            <a:r>
              <a:rPr lang="en-US" sz="1600" dirty="0"/>
              <a:t>Someone Plays out of Turn:    If a player rolls out of turn, play stops, the frame is ended, and play moves to the other end of the court.</a:t>
            </a:r>
          </a:p>
          <a:p>
            <a:endParaRPr lang="en-US" sz="1400" dirty="0"/>
          </a:p>
        </p:txBody>
      </p:sp>
    </p:spTree>
    <p:extLst>
      <p:ext uri="{BB962C8B-B14F-4D97-AF65-F5344CB8AC3E}">
        <p14:creationId xmlns:p14="http://schemas.microsoft.com/office/powerpoint/2010/main" val="1817120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B-D1D6-3E4C-791A-D9F183770EAB}"/>
              </a:ext>
            </a:extLst>
          </p:cNvPr>
          <p:cNvSpPr>
            <a:spLocks noGrp="1"/>
          </p:cNvSpPr>
          <p:nvPr>
            <p:ph type="title"/>
          </p:nvPr>
        </p:nvSpPr>
        <p:spPr>
          <a:xfrm>
            <a:off x="532955" y="176463"/>
            <a:ext cx="8596668" cy="1174595"/>
          </a:xfrm>
        </p:spPr>
        <p:txBody>
          <a:bodyPr>
            <a:noAutofit/>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729385-C282-88F6-FBB1-2CBD2C3E85F7}"/>
              </a:ext>
            </a:extLst>
          </p:cNvPr>
          <p:cNvSpPr>
            <a:spLocks noGrp="1"/>
          </p:cNvSpPr>
          <p:nvPr>
            <p:ph idx="1"/>
          </p:nvPr>
        </p:nvSpPr>
        <p:spPr>
          <a:xfrm>
            <a:off x="372737" y="1691755"/>
            <a:ext cx="9600397" cy="4989782"/>
          </a:xfrm>
        </p:spPr>
        <p:txBody>
          <a:bodyPr>
            <a:noAutofit/>
          </a:bodyPr>
          <a:lstStyle/>
          <a:p>
            <a:r>
              <a:rPr lang="en-US" sz="1600" dirty="0">
                <a:solidFill>
                  <a:schemeClr val="bg1">
                    <a:lumMod val="85000"/>
                  </a:schemeClr>
                </a:solidFill>
              </a:rPr>
              <a:t>A minimum of four players are required to compete in league play - two of which must be listed as Regular Players on the team roster.</a:t>
            </a:r>
          </a:p>
          <a:p>
            <a:r>
              <a:rPr lang="en-US" sz="1600" dirty="0">
                <a:solidFill>
                  <a:schemeClr val="bg1">
                    <a:lumMod val="85000"/>
                  </a:schemeClr>
                </a:solidFill>
              </a:rPr>
              <a:t>If your team only has five players for a match and one of these players is a Regular Player Substitute, the substitute can only play two games</a:t>
            </a:r>
          </a:p>
          <a:p>
            <a:r>
              <a:rPr lang="en-US" sz="1600" dirty="0">
                <a:solidFill>
                  <a:schemeClr val="bg1">
                    <a:lumMod val="85000"/>
                  </a:schemeClr>
                </a:solidFill>
              </a:rPr>
              <a:t>Ensure only the Referee and Team Captains (or the Captain’s Designee) are on the court during measurement (total of three persons), and when returning the rolled balls to begin the next frame.</a:t>
            </a:r>
          </a:p>
          <a:p>
            <a:pPr lvl="1"/>
            <a:r>
              <a:rPr lang="en-US" dirty="0">
                <a:solidFill>
                  <a:schemeClr val="bg1">
                    <a:lumMod val="85000"/>
                  </a:schemeClr>
                </a:solidFill>
              </a:rPr>
              <a:t>No One should be moving or clearing the Bocce balls until the referee has awarded points and/or completed a measurement …. Even if you think the ball is out of play …. It should not be cleared until the referee signals it is okay.</a:t>
            </a:r>
          </a:p>
          <a:p>
            <a:r>
              <a:rPr lang="en-US" sz="1600" dirty="0">
                <a:solidFill>
                  <a:schemeClr val="bg1">
                    <a:lumMod val="85000"/>
                  </a:schemeClr>
                </a:solidFill>
              </a:rPr>
              <a:t>Someone Plays out of Turn:    If a player rolls out of turn, play stops, the frame is ended, and play moves to the other end of the court.</a:t>
            </a:r>
          </a:p>
          <a:p>
            <a:r>
              <a:rPr lang="en-US" sz="1600" dirty="0"/>
              <a:t>If a player quits playing during a game in progress, for any reason, the opposing captain may choose the replacement player from the remaining players of that team</a:t>
            </a:r>
          </a:p>
          <a:p>
            <a:endParaRPr lang="en-US" sz="1400" dirty="0"/>
          </a:p>
        </p:txBody>
      </p:sp>
    </p:spTree>
    <p:extLst>
      <p:ext uri="{BB962C8B-B14F-4D97-AF65-F5344CB8AC3E}">
        <p14:creationId xmlns:p14="http://schemas.microsoft.com/office/powerpoint/2010/main" val="5716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4CD3-B9E0-B1DC-C848-6E615137B60C}"/>
              </a:ext>
            </a:extLst>
          </p:cNvPr>
          <p:cNvSpPr>
            <a:spLocks noGrp="1"/>
          </p:cNvSpPr>
          <p:nvPr>
            <p:ph type="title"/>
          </p:nvPr>
        </p:nvSpPr>
        <p:spPr>
          <a:xfrm>
            <a:off x="1385256" y="560439"/>
            <a:ext cx="7021324" cy="1170039"/>
          </a:xfrm>
        </p:spPr>
        <p:txBody>
          <a:bodyPr>
            <a:normAutofit fontScale="90000"/>
          </a:bodyPr>
          <a:lstStyle/>
          <a:p>
            <a:pPr algn="ctr"/>
            <a:r>
              <a:rPr lang="en-US" b="1" dirty="0"/>
              <a:t>Stone Creek Bocce Club</a:t>
            </a:r>
            <a:br>
              <a:rPr lang="en-US" b="1" dirty="0"/>
            </a:br>
            <a:r>
              <a:rPr lang="en-US" b="1" dirty="0"/>
              <a:t>Team Captain Meeting</a:t>
            </a:r>
          </a:p>
        </p:txBody>
      </p:sp>
      <p:sp>
        <p:nvSpPr>
          <p:cNvPr id="4" name="Content Placeholder 3">
            <a:extLst>
              <a:ext uri="{FF2B5EF4-FFF2-40B4-BE49-F238E27FC236}">
                <a16:creationId xmlns:a16="http://schemas.microsoft.com/office/drawing/2014/main" id="{3AD1F989-EE4D-444E-7595-DB75F3ADB880}"/>
              </a:ext>
            </a:extLst>
          </p:cNvPr>
          <p:cNvSpPr>
            <a:spLocks noGrp="1"/>
          </p:cNvSpPr>
          <p:nvPr>
            <p:ph idx="1"/>
          </p:nvPr>
        </p:nvSpPr>
        <p:spPr>
          <a:xfrm>
            <a:off x="755990" y="1959028"/>
            <a:ext cx="8850125" cy="4338533"/>
          </a:xfrm>
        </p:spPr>
        <p:txBody>
          <a:bodyPr>
            <a:noAutofit/>
          </a:bodyPr>
          <a:lstStyle/>
          <a:p>
            <a:r>
              <a:rPr lang="en-US" sz="2400" b="1" dirty="0">
                <a:solidFill>
                  <a:srgbClr val="FF0000"/>
                </a:solidFill>
              </a:rPr>
              <a:t>NEXT STEPS ….</a:t>
            </a:r>
          </a:p>
          <a:p>
            <a:pPr lvl="1"/>
            <a:r>
              <a:rPr lang="en-US" sz="1800" dirty="0"/>
              <a:t>We encourage you to share the new “Rules of Play” with your team players.  We will post the new “Rules of Play” to the Resident website on the Bocce page</a:t>
            </a:r>
          </a:p>
          <a:p>
            <a:pPr lvl="1"/>
            <a:r>
              <a:rPr lang="en-US" sz="1800" dirty="0"/>
              <a:t>We will be sending an email to the Spring season subs that were on the MASTER SUB LIST giving them an opportunity to join a Fall season league</a:t>
            </a:r>
          </a:p>
          <a:p>
            <a:pPr lvl="1"/>
            <a:r>
              <a:rPr lang="en-US" sz="1800" dirty="0"/>
              <a:t>Team Captains should advise their League Manager if you need/want their help finding Team Alternates.   </a:t>
            </a:r>
          </a:p>
          <a:p>
            <a:pPr lvl="1"/>
            <a:r>
              <a:rPr lang="en-US" sz="1800" dirty="0"/>
              <a:t>Team Captains should let their League Manager know who from their rostered team would like to be a sub for another league.  We will send a full list to all Team Captains …. Probably mid-September.</a:t>
            </a:r>
            <a:br>
              <a:rPr lang="en-US" sz="1800" dirty="0"/>
            </a:br>
            <a:br>
              <a:rPr lang="en-US" sz="1800" dirty="0"/>
            </a:br>
            <a:br>
              <a:rPr lang="en-US" sz="1800" dirty="0"/>
            </a:br>
            <a:endParaRPr lang="en-US" sz="1800" dirty="0"/>
          </a:p>
        </p:txBody>
      </p:sp>
    </p:spTree>
    <p:extLst>
      <p:ext uri="{BB962C8B-B14F-4D97-AF65-F5344CB8AC3E}">
        <p14:creationId xmlns:p14="http://schemas.microsoft.com/office/powerpoint/2010/main" val="2072822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A285F-ABA2-113B-FEFF-96D99C99EEE1}"/>
              </a:ext>
            </a:extLst>
          </p:cNvPr>
          <p:cNvSpPr>
            <a:spLocks noGrp="1"/>
          </p:cNvSpPr>
          <p:nvPr>
            <p:ph type="title"/>
          </p:nvPr>
        </p:nvSpPr>
        <p:spPr>
          <a:xfrm>
            <a:off x="572403" y="399738"/>
            <a:ext cx="8596668" cy="1320800"/>
          </a:xfrm>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F90E1D6B-CA22-3D65-66BE-15136DB30132}"/>
              </a:ext>
            </a:extLst>
          </p:cNvPr>
          <p:cNvSpPr>
            <a:spLocks noGrp="1"/>
          </p:cNvSpPr>
          <p:nvPr>
            <p:ph idx="1"/>
          </p:nvPr>
        </p:nvSpPr>
        <p:spPr>
          <a:xfrm>
            <a:off x="572403" y="1833223"/>
            <a:ext cx="8596668" cy="5024777"/>
          </a:xfrm>
        </p:spPr>
        <p:txBody>
          <a:bodyPr/>
          <a:lstStyle/>
          <a:p>
            <a:pPr marL="0" indent="0">
              <a:buNone/>
            </a:pPr>
            <a:r>
              <a:rPr lang="en-US" dirty="0"/>
              <a:t>The Bocce Club Needs Your Help to be Successful …. </a:t>
            </a:r>
          </a:p>
          <a:p>
            <a:endParaRPr lang="en-US" dirty="0"/>
          </a:p>
          <a:p>
            <a:r>
              <a:rPr lang="en-US" dirty="0"/>
              <a:t>     Vice President</a:t>
            </a:r>
          </a:p>
          <a:p>
            <a:r>
              <a:rPr lang="en-US" dirty="0"/>
              <a:t>     League Manager – Wed 3PM </a:t>
            </a:r>
          </a:p>
          <a:p>
            <a:r>
              <a:rPr lang="en-US" dirty="0"/>
              <a:t>     League Manager – Thurs 6PM</a:t>
            </a:r>
          </a:p>
          <a:p>
            <a:r>
              <a:rPr lang="en-US" dirty="0"/>
              <a:t>     Treasurer  - January 2025</a:t>
            </a:r>
          </a:p>
          <a:p>
            <a:endParaRPr lang="en-US" dirty="0"/>
          </a:p>
          <a:p>
            <a:pPr marL="0" indent="0" algn="ctr">
              <a:buNone/>
            </a:pPr>
            <a:r>
              <a:rPr lang="en-US" sz="2400" b="1" i="1" dirty="0">
                <a:solidFill>
                  <a:srgbClr val="0070C0"/>
                </a:solidFill>
              </a:rPr>
              <a:t>It would be unfortunate if you were unable to play because there was not a League Manager</a:t>
            </a:r>
          </a:p>
          <a:p>
            <a:pPr marL="0" indent="0" algn="ctr">
              <a:buNone/>
            </a:pPr>
            <a:endParaRPr lang="en-US" sz="2400" b="1" i="1" dirty="0">
              <a:solidFill>
                <a:srgbClr val="0070C0"/>
              </a:solidFill>
            </a:endParaRPr>
          </a:p>
          <a:p>
            <a:pPr marL="0" indent="0" algn="ctr">
              <a:buNone/>
            </a:pPr>
            <a:r>
              <a:rPr lang="en-US" sz="2400" b="1" i="1" dirty="0">
                <a:solidFill>
                  <a:schemeClr val="tx1"/>
                </a:solidFill>
              </a:rPr>
              <a:t>scbocceclub70@gmail.com</a:t>
            </a:r>
          </a:p>
        </p:txBody>
      </p:sp>
    </p:spTree>
    <p:extLst>
      <p:ext uri="{BB962C8B-B14F-4D97-AF65-F5344CB8AC3E}">
        <p14:creationId xmlns:p14="http://schemas.microsoft.com/office/powerpoint/2010/main" val="891609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FE859-D4F2-196B-8184-1C972A69F1FF}"/>
              </a:ext>
            </a:extLst>
          </p:cNvPr>
          <p:cNvSpPr>
            <a:spLocks noGrp="1"/>
          </p:cNvSpPr>
          <p:nvPr>
            <p:ph type="title"/>
          </p:nvPr>
        </p:nvSpPr>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D2F22FC2-3994-B2B0-9043-9671E9E2E12E}"/>
              </a:ext>
            </a:extLst>
          </p:cNvPr>
          <p:cNvSpPr>
            <a:spLocks noGrp="1"/>
          </p:cNvSpPr>
          <p:nvPr>
            <p:ph idx="1"/>
          </p:nvPr>
        </p:nvSpPr>
        <p:spPr>
          <a:xfrm>
            <a:off x="1680224" y="2418627"/>
            <a:ext cx="6883672" cy="3116933"/>
          </a:xfrm>
        </p:spPr>
        <p:txBody>
          <a:bodyPr/>
          <a:lstStyle/>
          <a:p>
            <a:pPr marL="0" indent="0">
              <a:buNone/>
            </a:pPr>
            <a:r>
              <a:rPr lang="en-US" sz="2800" dirty="0"/>
              <a:t>Agenda</a:t>
            </a:r>
          </a:p>
          <a:p>
            <a:r>
              <a:rPr lang="en-US" sz="2800" dirty="0"/>
              <a:t>Update on all 2024 Fall Leagues</a:t>
            </a:r>
          </a:p>
          <a:p>
            <a:r>
              <a:rPr lang="en-US" sz="2800" dirty="0"/>
              <a:t>Update on current HOA Projects</a:t>
            </a:r>
          </a:p>
          <a:p>
            <a:r>
              <a:rPr lang="en-US" sz="2800" dirty="0"/>
              <a:t>New Rules of Play for Fall 2024</a:t>
            </a:r>
          </a:p>
          <a:p>
            <a:endParaRPr lang="en-US" dirty="0"/>
          </a:p>
        </p:txBody>
      </p:sp>
    </p:spTree>
    <p:extLst>
      <p:ext uri="{BB962C8B-B14F-4D97-AF65-F5344CB8AC3E}">
        <p14:creationId xmlns:p14="http://schemas.microsoft.com/office/powerpoint/2010/main" val="85756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DAB92-4777-5B6D-D315-03420D885394}"/>
              </a:ext>
            </a:extLst>
          </p:cNvPr>
          <p:cNvSpPr>
            <a:spLocks noGrp="1"/>
          </p:cNvSpPr>
          <p:nvPr>
            <p:ph type="title"/>
          </p:nvPr>
        </p:nvSpPr>
        <p:spPr>
          <a:xfrm>
            <a:off x="677334" y="345688"/>
            <a:ext cx="8596668" cy="1320800"/>
          </a:xfrm>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F308DF3B-3EEF-40F7-2D94-F130746AA71D}"/>
              </a:ext>
            </a:extLst>
          </p:cNvPr>
          <p:cNvSpPr>
            <a:spLocks noGrp="1"/>
          </p:cNvSpPr>
          <p:nvPr>
            <p:ph idx="1"/>
          </p:nvPr>
        </p:nvSpPr>
        <p:spPr>
          <a:xfrm>
            <a:off x="2020995" y="1666488"/>
            <a:ext cx="6346255" cy="4324384"/>
          </a:xfrm>
        </p:spPr>
        <p:txBody>
          <a:bodyPr>
            <a:normAutofit fontScale="47500" lnSpcReduction="20000"/>
          </a:bodyPr>
          <a:lstStyle/>
          <a:p>
            <a:pPr marL="0" indent="0">
              <a:buNone/>
            </a:pPr>
            <a:r>
              <a:rPr lang="en-US" sz="3400" dirty="0"/>
              <a:t>Update on all 2024 Fall Leagues</a:t>
            </a:r>
          </a:p>
          <a:p>
            <a:r>
              <a:rPr lang="en-US" sz="3400" u="sng" dirty="0"/>
              <a:t>12-Week Leagues</a:t>
            </a:r>
          </a:p>
          <a:p>
            <a:pPr lvl="1"/>
            <a:r>
              <a:rPr lang="en-US" sz="3400" dirty="0"/>
              <a:t>Monday 4PM – Full 16 Teams</a:t>
            </a:r>
            <a:br>
              <a:rPr lang="en-US" sz="3400" dirty="0"/>
            </a:br>
            <a:r>
              <a:rPr lang="en-US" sz="3400" dirty="0"/>
              <a:t>    League Manager – Karole Cole</a:t>
            </a:r>
          </a:p>
          <a:p>
            <a:pPr lvl="1"/>
            <a:r>
              <a:rPr lang="en-US" sz="3400" dirty="0"/>
              <a:t>Tuesday 4PM – 16 Teams  (needs 8 players)   </a:t>
            </a:r>
            <a:br>
              <a:rPr lang="en-US" sz="3400" dirty="0"/>
            </a:br>
            <a:r>
              <a:rPr lang="en-US" sz="3400" dirty="0"/>
              <a:t>    League Manager – Nancy Heater</a:t>
            </a:r>
          </a:p>
          <a:p>
            <a:pPr lvl="1"/>
            <a:r>
              <a:rPr lang="en-US" sz="3400" dirty="0"/>
              <a:t>Wednesday 3PM – 16 Teams (needs 3 players)</a:t>
            </a:r>
            <a:br>
              <a:rPr lang="en-US" sz="3400" dirty="0"/>
            </a:br>
            <a:r>
              <a:rPr lang="en-US" sz="3400" dirty="0"/>
              <a:t>    League Manager - ??????</a:t>
            </a:r>
          </a:p>
          <a:p>
            <a:pPr lvl="1"/>
            <a:r>
              <a:rPr lang="en-US" sz="3400" dirty="0"/>
              <a:t>Wednesday 6PM – 16 Teams (need 1 player)</a:t>
            </a:r>
            <a:br>
              <a:rPr lang="en-US" sz="3400" dirty="0"/>
            </a:br>
            <a:r>
              <a:rPr lang="en-US" sz="3400" dirty="0"/>
              <a:t>    League Manager – Cheryl Beach</a:t>
            </a:r>
          </a:p>
          <a:p>
            <a:pPr lvl="1"/>
            <a:r>
              <a:rPr lang="en-US" sz="3400" dirty="0"/>
              <a:t>Thursday 6PM – 10 Teams</a:t>
            </a:r>
            <a:br>
              <a:rPr lang="en-US" sz="3400" dirty="0"/>
            </a:br>
            <a:r>
              <a:rPr lang="en-US" sz="3400" dirty="0"/>
              <a:t>     League Manager - ?????</a:t>
            </a:r>
          </a:p>
          <a:p>
            <a:r>
              <a:rPr lang="en-US" sz="3400" u="sng" dirty="0"/>
              <a:t>8- Week League</a:t>
            </a:r>
          </a:p>
          <a:p>
            <a:pPr lvl="1"/>
            <a:r>
              <a:rPr lang="en-US" sz="3400" dirty="0"/>
              <a:t>Thursday 10AM – 7 Teams</a:t>
            </a:r>
            <a:br>
              <a:rPr lang="en-US" sz="3400" dirty="0"/>
            </a:br>
            <a:r>
              <a:rPr lang="en-US" sz="3400" dirty="0"/>
              <a:t>     League Manager – Jon Creech</a:t>
            </a:r>
            <a:br>
              <a:rPr lang="en-US" sz="3400" dirty="0"/>
            </a:br>
            <a:endParaRPr lang="en-US" sz="3400" dirty="0"/>
          </a:p>
          <a:p>
            <a:pPr marL="457200" lvl="1" indent="0">
              <a:buNone/>
            </a:pPr>
            <a:endParaRPr lang="en-US" dirty="0"/>
          </a:p>
        </p:txBody>
      </p:sp>
      <p:sp>
        <p:nvSpPr>
          <p:cNvPr id="4" name="TextBox 3">
            <a:extLst>
              <a:ext uri="{FF2B5EF4-FFF2-40B4-BE49-F238E27FC236}">
                <a16:creationId xmlns:a16="http://schemas.microsoft.com/office/drawing/2014/main" id="{E767783C-30BA-0332-FDA3-411A85051747}"/>
              </a:ext>
            </a:extLst>
          </p:cNvPr>
          <p:cNvSpPr txBox="1"/>
          <p:nvPr/>
        </p:nvSpPr>
        <p:spPr>
          <a:xfrm>
            <a:off x="2457496" y="5990872"/>
            <a:ext cx="5036344" cy="658760"/>
          </a:xfrm>
          <a:prstGeom prst="rect">
            <a:avLst/>
          </a:prstGeom>
          <a:noFill/>
        </p:spPr>
        <p:txBody>
          <a:bodyPr wrap="square" rtlCol="0">
            <a:spAutoFit/>
          </a:bodyPr>
          <a:lstStyle/>
          <a:p>
            <a:pPr algn="ctr"/>
            <a:r>
              <a:rPr lang="en-US" b="1" dirty="0">
                <a:solidFill>
                  <a:srgbClr val="FF0000"/>
                </a:solidFill>
              </a:rPr>
              <a:t>INCREASE OF MORE THAN 50 PLAYERS TO DATE FROM SPRING SEASON!!!</a:t>
            </a:r>
          </a:p>
        </p:txBody>
      </p:sp>
    </p:spTree>
    <p:extLst>
      <p:ext uri="{BB962C8B-B14F-4D97-AF65-F5344CB8AC3E}">
        <p14:creationId xmlns:p14="http://schemas.microsoft.com/office/powerpoint/2010/main" val="204621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768B-C29B-7D65-2A50-1518ACB21847}"/>
              </a:ext>
            </a:extLst>
          </p:cNvPr>
          <p:cNvSpPr>
            <a:spLocks noGrp="1"/>
          </p:cNvSpPr>
          <p:nvPr>
            <p:ph type="title"/>
          </p:nvPr>
        </p:nvSpPr>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183BD0-53A8-2403-3E0E-35760D4FCFB9}"/>
              </a:ext>
            </a:extLst>
          </p:cNvPr>
          <p:cNvSpPr>
            <a:spLocks noGrp="1"/>
          </p:cNvSpPr>
          <p:nvPr>
            <p:ph idx="1"/>
          </p:nvPr>
        </p:nvSpPr>
        <p:spPr>
          <a:xfrm>
            <a:off x="1622321" y="2290915"/>
            <a:ext cx="7079227" cy="3529781"/>
          </a:xfrm>
        </p:spPr>
        <p:txBody>
          <a:bodyPr/>
          <a:lstStyle/>
          <a:p>
            <a:r>
              <a:rPr lang="en-US" dirty="0"/>
              <a:t>Update on Current HOA Projects</a:t>
            </a:r>
          </a:p>
          <a:p>
            <a:pPr lvl="1"/>
            <a:r>
              <a:rPr lang="en-US" sz="1800" dirty="0"/>
              <a:t>Court Lights – Project Approved by HOA / BOD on 6/12/24</a:t>
            </a:r>
            <a:br>
              <a:rPr lang="en-US" sz="1800" dirty="0"/>
            </a:br>
            <a:r>
              <a:rPr lang="en-US" sz="1800" dirty="0"/>
              <a:t>	Auto sensor on / off</a:t>
            </a:r>
            <a:br>
              <a:rPr lang="en-US" sz="1800" dirty="0"/>
            </a:br>
            <a:r>
              <a:rPr lang="en-US" sz="1800" dirty="0"/>
              <a:t>   Expect project to start by August 1, 2024</a:t>
            </a:r>
          </a:p>
          <a:p>
            <a:pPr lvl="1"/>
            <a:r>
              <a:rPr lang="en-US" sz="1800" dirty="0"/>
              <a:t>Court Pavilion Lights and Fans</a:t>
            </a:r>
          </a:p>
          <a:p>
            <a:pPr lvl="1"/>
            <a:r>
              <a:rPr lang="en-US" sz="1800" dirty="0"/>
              <a:t>Court cleaning around edges – maintenance department</a:t>
            </a:r>
          </a:p>
          <a:p>
            <a:pPr lvl="1"/>
            <a:r>
              <a:rPr lang="en-US" sz="1800" dirty="0"/>
              <a:t>Roof repairs on Court 8 pavilion – approved by HOA</a:t>
            </a:r>
          </a:p>
          <a:p>
            <a:endParaRPr lang="en-US" dirty="0"/>
          </a:p>
        </p:txBody>
      </p:sp>
    </p:spTree>
    <p:extLst>
      <p:ext uri="{BB962C8B-B14F-4D97-AF65-F5344CB8AC3E}">
        <p14:creationId xmlns:p14="http://schemas.microsoft.com/office/powerpoint/2010/main" val="414457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7CB3-9569-2993-426C-674E6EB2212D}"/>
              </a:ext>
            </a:extLst>
          </p:cNvPr>
          <p:cNvSpPr>
            <a:spLocks noGrp="1"/>
          </p:cNvSpPr>
          <p:nvPr>
            <p:ph type="title"/>
          </p:nvPr>
        </p:nvSpPr>
        <p:spPr>
          <a:xfrm>
            <a:off x="476612" y="252761"/>
            <a:ext cx="8596668" cy="1320800"/>
          </a:xfrm>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23F87236-BF7C-181F-A058-C4EEF1511C3D}"/>
              </a:ext>
            </a:extLst>
          </p:cNvPr>
          <p:cNvSpPr>
            <a:spLocks noGrp="1"/>
          </p:cNvSpPr>
          <p:nvPr>
            <p:ph idx="1"/>
          </p:nvPr>
        </p:nvSpPr>
        <p:spPr>
          <a:xfrm>
            <a:off x="717260" y="2875474"/>
            <a:ext cx="8613553" cy="2786662"/>
          </a:xfrm>
        </p:spPr>
        <p:txBody>
          <a:bodyPr>
            <a:normAutofit/>
          </a:bodyPr>
          <a:lstStyle/>
          <a:p>
            <a:r>
              <a:rPr lang="en-US" dirty="0"/>
              <a:t>New “Stone Creek Bocce Club Rules of Play”  starting Fall 2024 Season</a:t>
            </a:r>
          </a:p>
          <a:p>
            <a:r>
              <a:rPr lang="en-US" dirty="0"/>
              <a:t>The format has been changed to show information chronologically for before, during and after play</a:t>
            </a:r>
          </a:p>
          <a:p>
            <a:r>
              <a:rPr lang="en-US" dirty="0"/>
              <a:t>Our objective was to add clarity to some of the rules and level the playing field with other rules. We have heard you that sometimes our leagues are “too competitive” and most people want to have fun with their friends and neighbors</a:t>
            </a:r>
          </a:p>
          <a:p>
            <a:pPr lvl="1"/>
            <a:endParaRPr lang="en-US" dirty="0"/>
          </a:p>
          <a:p>
            <a:pPr marL="457200" lvl="1" indent="0">
              <a:buNone/>
            </a:pPr>
            <a:endParaRPr lang="en-US" dirty="0"/>
          </a:p>
          <a:p>
            <a:endParaRPr lang="en-US" dirty="0"/>
          </a:p>
          <a:p>
            <a:pPr marL="0" indent="0">
              <a:buNone/>
            </a:pPr>
            <a:endParaRPr lang="en-US" dirty="0"/>
          </a:p>
          <a:p>
            <a:pPr marL="0" indent="0">
              <a:buNone/>
            </a:pPr>
            <a:endParaRPr lang="en-US" dirty="0"/>
          </a:p>
          <a:p>
            <a:endParaRPr lang="en-US" dirty="0"/>
          </a:p>
        </p:txBody>
      </p:sp>
      <p:sp>
        <p:nvSpPr>
          <p:cNvPr id="4" name="TextBox 3">
            <a:extLst>
              <a:ext uri="{FF2B5EF4-FFF2-40B4-BE49-F238E27FC236}">
                <a16:creationId xmlns:a16="http://schemas.microsoft.com/office/drawing/2014/main" id="{2D87A5D7-56DE-6F1E-A924-0F211F0EC541}"/>
              </a:ext>
            </a:extLst>
          </p:cNvPr>
          <p:cNvSpPr txBox="1"/>
          <p:nvPr/>
        </p:nvSpPr>
        <p:spPr>
          <a:xfrm>
            <a:off x="1661155" y="1593625"/>
            <a:ext cx="6489786" cy="954107"/>
          </a:xfrm>
          <a:prstGeom prst="rect">
            <a:avLst/>
          </a:prstGeom>
          <a:noFill/>
        </p:spPr>
        <p:txBody>
          <a:bodyPr wrap="square" rtlCol="0">
            <a:spAutoFit/>
          </a:bodyPr>
          <a:lstStyle/>
          <a:p>
            <a:pPr marL="0" indent="0" algn="ctr">
              <a:buNone/>
            </a:pPr>
            <a:r>
              <a:rPr lang="en-US" sz="2800" b="1" dirty="0">
                <a:solidFill>
                  <a:srgbClr val="FF0000"/>
                </a:solidFill>
              </a:rPr>
              <a:t>Our goal is to grow the Bocce Club membership through league play</a:t>
            </a:r>
          </a:p>
        </p:txBody>
      </p:sp>
    </p:spTree>
    <p:extLst>
      <p:ext uri="{BB962C8B-B14F-4D97-AF65-F5344CB8AC3E}">
        <p14:creationId xmlns:p14="http://schemas.microsoft.com/office/powerpoint/2010/main" val="251380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7CB3-9569-2993-426C-674E6EB2212D}"/>
              </a:ext>
            </a:extLst>
          </p:cNvPr>
          <p:cNvSpPr>
            <a:spLocks noGrp="1"/>
          </p:cNvSpPr>
          <p:nvPr>
            <p:ph type="title"/>
          </p:nvPr>
        </p:nvSpPr>
        <p:spPr>
          <a:xfrm>
            <a:off x="476612" y="252761"/>
            <a:ext cx="8596668" cy="1320800"/>
          </a:xfrm>
        </p:spPr>
        <p:txBody>
          <a:bodyPr>
            <a:noAutofit/>
          </a:bodyPr>
          <a:lstStyle/>
          <a:p>
            <a:pPr algn="ctr"/>
            <a:r>
              <a:rPr lang="en-US" b="1" dirty="0"/>
              <a:t>Stone Creek Bocce Club</a:t>
            </a:r>
            <a:br>
              <a:rPr lang="en-US" b="1" dirty="0"/>
            </a:br>
            <a:r>
              <a:rPr lang="en-US" b="1" dirty="0"/>
              <a:t>Team Captain Meeting</a:t>
            </a:r>
            <a:br>
              <a:rPr lang="en-US" b="1" dirty="0"/>
            </a:br>
            <a:endParaRPr lang="en-US" dirty="0"/>
          </a:p>
        </p:txBody>
      </p:sp>
      <p:sp>
        <p:nvSpPr>
          <p:cNvPr id="3" name="Content Placeholder 2">
            <a:extLst>
              <a:ext uri="{FF2B5EF4-FFF2-40B4-BE49-F238E27FC236}">
                <a16:creationId xmlns:a16="http://schemas.microsoft.com/office/drawing/2014/main" id="{23F87236-BF7C-181F-A058-C4EEF1511C3D}"/>
              </a:ext>
            </a:extLst>
          </p:cNvPr>
          <p:cNvSpPr>
            <a:spLocks noGrp="1"/>
          </p:cNvSpPr>
          <p:nvPr>
            <p:ph idx="1"/>
          </p:nvPr>
        </p:nvSpPr>
        <p:spPr>
          <a:xfrm>
            <a:off x="652278" y="1810972"/>
            <a:ext cx="8511387" cy="4481673"/>
          </a:xfrm>
        </p:spPr>
        <p:txBody>
          <a:bodyPr>
            <a:normAutofit/>
          </a:bodyPr>
          <a:lstStyle/>
          <a:p>
            <a:r>
              <a:rPr lang="en-US" b="1" dirty="0">
                <a:solidFill>
                  <a:srgbClr val="FF0000"/>
                </a:solidFill>
              </a:rPr>
              <a:t>Data Analysis / Trends </a:t>
            </a:r>
          </a:p>
          <a:p>
            <a:pPr lvl="1"/>
            <a:r>
              <a:rPr lang="en-US" dirty="0"/>
              <a:t>League players are leaving to become subs …. Our Spring 2024 season had over 50 people on the sub list (time consuming to manage and keep current)</a:t>
            </a:r>
          </a:p>
          <a:p>
            <a:pPr lvl="1"/>
            <a:r>
              <a:rPr lang="en-US" dirty="0"/>
              <a:t>Team Captains – cannot find a sub and they don’t return my calls</a:t>
            </a:r>
          </a:p>
          <a:p>
            <a:pPr lvl="1"/>
            <a:r>
              <a:rPr lang="en-US" dirty="0"/>
              <a:t>Subs – No one ever calls me</a:t>
            </a:r>
          </a:p>
          <a:p>
            <a:pPr lvl="1"/>
            <a:r>
              <a:rPr lang="en-US" dirty="0"/>
              <a:t>In the Spring 2024 Season there were 246 sub opportunities across all five leagues.</a:t>
            </a:r>
          </a:p>
          <a:p>
            <a:pPr lvl="2"/>
            <a:r>
              <a:rPr lang="en-US" dirty="0"/>
              <a:t>129 times Regular League Players were used as subs</a:t>
            </a:r>
          </a:p>
          <a:p>
            <a:pPr lvl="2"/>
            <a:r>
              <a:rPr lang="en-US" dirty="0"/>
              <a:t>117 times Subs on the sub list were used</a:t>
            </a:r>
          </a:p>
          <a:p>
            <a:pPr lvl="2"/>
            <a:r>
              <a:rPr lang="en-US" dirty="0"/>
              <a:t>One person on the sub list was used 29 times over the 16 week season … they played almost twice as many times as a Regular League Player.  The majority of people from the MASTER SUB LIST who subbed did so less than five times during the season.  </a:t>
            </a:r>
          </a:p>
        </p:txBody>
      </p:sp>
    </p:spTree>
    <p:extLst>
      <p:ext uri="{BB962C8B-B14F-4D97-AF65-F5344CB8AC3E}">
        <p14:creationId xmlns:p14="http://schemas.microsoft.com/office/powerpoint/2010/main" val="41613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7CB3-9569-2993-426C-674E6EB2212D}"/>
              </a:ext>
            </a:extLst>
          </p:cNvPr>
          <p:cNvSpPr>
            <a:spLocks noGrp="1"/>
          </p:cNvSpPr>
          <p:nvPr>
            <p:ph type="title"/>
          </p:nvPr>
        </p:nvSpPr>
        <p:spPr>
          <a:xfrm>
            <a:off x="476612" y="252761"/>
            <a:ext cx="8596668" cy="1320800"/>
          </a:xfrm>
        </p:spPr>
        <p:txBody>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23F87236-BF7C-181F-A058-C4EEF1511C3D}"/>
              </a:ext>
            </a:extLst>
          </p:cNvPr>
          <p:cNvSpPr>
            <a:spLocks noGrp="1"/>
          </p:cNvSpPr>
          <p:nvPr>
            <p:ph idx="1"/>
          </p:nvPr>
        </p:nvSpPr>
        <p:spPr>
          <a:xfrm>
            <a:off x="588123" y="1495501"/>
            <a:ext cx="9024227" cy="5109738"/>
          </a:xfrm>
        </p:spPr>
        <p:txBody>
          <a:bodyPr>
            <a:normAutofit lnSpcReduction="10000"/>
          </a:bodyPr>
          <a:lstStyle/>
          <a:p>
            <a:r>
              <a:rPr lang="en-US" dirty="0"/>
              <a:t>Regular Team Players and Team Alternates</a:t>
            </a:r>
          </a:p>
          <a:p>
            <a:pPr lvl="1"/>
            <a:r>
              <a:rPr lang="en-US" dirty="0"/>
              <a:t>Starting with the Fall 2024 Season – </a:t>
            </a:r>
            <a:r>
              <a:rPr lang="en-US" b="1" dirty="0">
                <a:solidFill>
                  <a:srgbClr val="FF0000"/>
                </a:solidFill>
              </a:rPr>
              <a:t>NO MASTER SUB LIST </a:t>
            </a:r>
            <a:r>
              <a:rPr lang="en-US" dirty="0"/>
              <a:t>– Team Alternates and Regular Team Player Subs</a:t>
            </a:r>
          </a:p>
          <a:p>
            <a:r>
              <a:rPr lang="en-US" u="sng" dirty="0"/>
              <a:t>TEAM ALTERNATES</a:t>
            </a:r>
          </a:p>
          <a:p>
            <a:pPr lvl="1"/>
            <a:r>
              <a:rPr lang="en-US" dirty="0"/>
              <a:t>Team rosters can be expanded to include two TEAM ALTERNATES (total of 8 players). Team Alternates can only play for the team that they are on the roster.</a:t>
            </a:r>
          </a:p>
          <a:p>
            <a:pPr lvl="1"/>
            <a:r>
              <a:rPr lang="en-US" dirty="0"/>
              <a:t>They can play as many times as needed throughout the season.  </a:t>
            </a:r>
          </a:p>
          <a:p>
            <a:pPr lvl="1"/>
            <a:r>
              <a:rPr lang="en-US" dirty="0"/>
              <a:t>They can permanently replace Regular Team players if someone cannot finish the season.</a:t>
            </a:r>
          </a:p>
          <a:p>
            <a:pPr lvl="1"/>
            <a:r>
              <a:rPr lang="en-US" dirty="0"/>
              <a:t>They can be used in any post-season play</a:t>
            </a:r>
          </a:p>
          <a:p>
            <a:r>
              <a:rPr lang="en-US" u="sng" dirty="0"/>
              <a:t>REGULAR TEAM PLAYERS</a:t>
            </a:r>
          </a:p>
          <a:p>
            <a:pPr lvl="1"/>
            <a:r>
              <a:rPr lang="en-US" dirty="0"/>
              <a:t>Can play 3X for any team in any league during the season</a:t>
            </a:r>
          </a:p>
          <a:p>
            <a:pPr lvl="1"/>
            <a:r>
              <a:rPr lang="en-US" dirty="0"/>
              <a:t>We are asking Team Captains to let their League Manager know who from their team want to sub for teams on other leagues.  We will send that information out to all team captains within a couple of weeks of the season start.</a:t>
            </a:r>
            <a:br>
              <a:rPr lang="en-US" dirty="0"/>
            </a:br>
            <a:endParaRPr lang="en-US" dirty="0"/>
          </a:p>
          <a:p>
            <a:pPr marL="0" indent="0">
              <a:buNone/>
            </a:pPr>
            <a:endParaRPr lang="en-US" dirty="0"/>
          </a:p>
          <a:p>
            <a:endParaRPr lang="en-US" dirty="0"/>
          </a:p>
        </p:txBody>
      </p:sp>
    </p:spTree>
    <p:extLst>
      <p:ext uri="{BB962C8B-B14F-4D97-AF65-F5344CB8AC3E}">
        <p14:creationId xmlns:p14="http://schemas.microsoft.com/office/powerpoint/2010/main" val="3676158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B-D1D6-3E4C-791A-D9F183770EAB}"/>
              </a:ext>
            </a:extLst>
          </p:cNvPr>
          <p:cNvSpPr>
            <a:spLocks noGrp="1"/>
          </p:cNvSpPr>
          <p:nvPr>
            <p:ph type="title"/>
          </p:nvPr>
        </p:nvSpPr>
        <p:spPr>
          <a:xfrm>
            <a:off x="532955" y="176463"/>
            <a:ext cx="8596668" cy="1174595"/>
          </a:xfrm>
        </p:spPr>
        <p:txBody>
          <a:bodyPr>
            <a:noAutofit/>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729385-C282-88F6-FBB1-2CBD2C3E85F7}"/>
              </a:ext>
            </a:extLst>
          </p:cNvPr>
          <p:cNvSpPr>
            <a:spLocks noGrp="1"/>
          </p:cNvSpPr>
          <p:nvPr>
            <p:ph idx="1"/>
          </p:nvPr>
        </p:nvSpPr>
        <p:spPr>
          <a:xfrm>
            <a:off x="372737" y="1691755"/>
            <a:ext cx="9600397" cy="4989782"/>
          </a:xfrm>
        </p:spPr>
        <p:txBody>
          <a:bodyPr>
            <a:noAutofit/>
          </a:bodyPr>
          <a:lstStyle/>
          <a:p>
            <a:r>
              <a:rPr lang="en-US" sz="1600" dirty="0"/>
              <a:t>A minimum of four players are required to compete in league play - two of which must be listed as Regular Players on the team roster.</a:t>
            </a:r>
          </a:p>
          <a:p>
            <a:endParaRPr lang="en-US" sz="1400" dirty="0"/>
          </a:p>
        </p:txBody>
      </p:sp>
    </p:spTree>
    <p:extLst>
      <p:ext uri="{BB962C8B-B14F-4D97-AF65-F5344CB8AC3E}">
        <p14:creationId xmlns:p14="http://schemas.microsoft.com/office/powerpoint/2010/main" val="179699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B-D1D6-3E4C-791A-D9F183770EAB}"/>
              </a:ext>
            </a:extLst>
          </p:cNvPr>
          <p:cNvSpPr>
            <a:spLocks noGrp="1"/>
          </p:cNvSpPr>
          <p:nvPr>
            <p:ph type="title"/>
          </p:nvPr>
        </p:nvSpPr>
        <p:spPr>
          <a:xfrm>
            <a:off x="532955" y="176463"/>
            <a:ext cx="8596668" cy="1174595"/>
          </a:xfrm>
        </p:spPr>
        <p:txBody>
          <a:bodyPr>
            <a:noAutofit/>
          </a:bodyPr>
          <a:lstStyle/>
          <a:p>
            <a:pPr algn="ctr"/>
            <a:r>
              <a:rPr lang="en-US" b="1" dirty="0"/>
              <a:t>Stone Creek Bocce Club</a:t>
            </a:r>
            <a:br>
              <a:rPr lang="en-US" b="1" dirty="0"/>
            </a:br>
            <a:r>
              <a:rPr lang="en-US" b="1" dirty="0"/>
              <a:t>Team Captain Meeting</a:t>
            </a:r>
          </a:p>
        </p:txBody>
      </p:sp>
      <p:sp>
        <p:nvSpPr>
          <p:cNvPr id="3" name="Content Placeholder 2">
            <a:extLst>
              <a:ext uri="{FF2B5EF4-FFF2-40B4-BE49-F238E27FC236}">
                <a16:creationId xmlns:a16="http://schemas.microsoft.com/office/drawing/2014/main" id="{BF729385-C282-88F6-FBB1-2CBD2C3E85F7}"/>
              </a:ext>
            </a:extLst>
          </p:cNvPr>
          <p:cNvSpPr>
            <a:spLocks noGrp="1"/>
          </p:cNvSpPr>
          <p:nvPr>
            <p:ph idx="1"/>
          </p:nvPr>
        </p:nvSpPr>
        <p:spPr>
          <a:xfrm>
            <a:off x="372737" y="1691755"/>
            <a:ext cx="9600397" cy="4989782"/>
          </a:xfrm>
        </p:spPr>
        <p:txBody>
          <a:bodyPr>
            <a:noAutofit/>
          </a:bodyPr>
          <a:lstStyle/>
          <a:p>
            <a:r>
              <a:rPr lang="en-US" sz="1600" dirty="0">
                <a:solidFill>
                  <a:schemeClr val="bg1">
                    <a:lumMod val="85000"/>
                  </a:schemeClr>
                </a:solidFill>
              </a:rPr>
              <a:t>A minimum of four players are required to compete in league play - two of which must be listed as Regular Players on the team roster.</a:t>
            </a:r>
          </a:p>
          <a:p>
            <a:r>
              <a:rPr lang="en-US" sz="1600" dirty="0"/>
              <a:t>If your team only has five players for a match and one of these players is a Regular Player Substitute, the substitute can only play two games</a:t>
            </a:r>
          </a:p>
          <a:p>
            <a:endParaRPr lang="en-US" sz="1400" dirty="0"/>
          </a:p>
        </p:txBody>
      </p:sp>
    </p:spTree>
    <p:extLst>
      <p:ext uri="{BB962C8B-B14F-4D97-AF65-F5344CB8AC3E}">
        <p14:creationId xmlns:p14="http://schemas.microsoft.com/office/powerpoint/2010/main" val="18764972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504</TotalTime>
  <Words>1446</Words>
  <Application>Microsoft Office PowerPoint</Application>
  <PresentationFormat>Widescreen</PresentationFormat>
  <Paragraphs>94</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Arial</vt:lpstr>
      <vt:lpstr>Trebuchet MS</vt:lpstr>
      <vt:lpstr>Wingdings 3</vt:lpstr>
      <vt:lpstr>Facet</vt:lpstr>
      <vt:lpstr>Stone Creek Bocce Club  Team Captain Meeting </vt:lpstr>
      <vt:lpstr>Stone Creek Bocce Club Team Captain Meeting</vt:lpstr>
      <vt:lpstr>Stone Creek Bocce Club Team Captain Meeting</vt:lpstr>
      <vt:lpstr>Stone Creek Bocce Club Team Captain Meeting</vt:lpstr>
      <vt:lpstr>Stone Creek Bocce Club Team Captain Meeting</vt:lpstr>
      <vt:lpstr>Stone Creek Bocce Club Team Captain Meeting </vt:lpstr>
      <vt:lpstr>Stone Creek Bocce Club Team Captain Meeting</vt:lpstr>
      <vt:lpstr>Stone Creek Bocce Club Team Captain Meeting</vt:lpstr>
      <vt:lpstr>Stone Creek Bocce Club Team Captain Meeting</vt:lpstr>
      <vt:lpstr>Stone Creek Bocce Club Team Captain Meeting</vt:lpstr>
      <vt:lpstr>Stone Creek Bocce Club Team Captain Meeting</vt:lpstr>
      <vt:lpstr>Stone Creek Bocce Club Team Captain Meeting</vt:lpstr>
      <vt:lpstr>Stone Creek Bocce Club Team Captain Meeting</vt:lpstr>
      <vt:lpstr>Stone Creek Bocce Club Team Captain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Creek Bocce Club  Team Captain Meeting</dc:title>
  <dc:creator>Cheryl Beach</dc:creator>
  <cp:lastModifiedBy>Cheryl Beach</cp:lastModifiedBy>
  <cp:revision>29</cp:revision>
  <dcterms:created xsi:type="dcterms:W3CDTF">2024-06-16T17:28:37Z</dcterms:created>
  <dcterms:modified xsi:type="dcterms:W3CDTF">2024-07-22T15:55:45Z</dcterms:modified>
</cp:coreProperties>
</file>